
<file path=[Content_Types].xml><?xml version="1.0" encoding="utf-8"?>
<Types xmlns="http://schemas.openxmlformats.org/package/2006/content-types">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Roboto Serif SemiBold"/>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YqXpv/dMP/fQuF5odlp2b3olX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erifSemiBold-bold.fntdata"/><Relationship Id="rId11" Type="http://schemas.openxmlformats.org/officeDocument/2006/relationships/font" Target="fonts/MontserratSemiBold-regular.fntdata"/><Relationship Id="rId22" Type="http://schemas.openxmlformats.org/officeDocument/2006/relationships/font" Target="fonts/RobotoSerifSemiBold-boldItalic.fntdata"/><Relationship Id="rId10" Type="http://schemas.openxmlformats.org/officeDocument/2006/relationships/slide" Target="slides/slide6.xml"/><Relationship Id="rId21" Type="http://schemas.openxmlformats.org/officeDocument/2006/relationships/font" Target="fonts/RobotoSerifSemiBold-italic.fntdata"/><Relationship Id="rId13" Type="http://schemas.openxmlformats.org/officeDocument/2006/relationships/font" Target="fonts/MontserratSemiBold-italic.fntdata"/><Relationship Id="rId12" Type="http://schemas.openxmlformats.org/officeDocument/2006/relationships/font" Target="fonts/MontserratSemiBold-bold.fntdata"/><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schemas.openxmlformats.org/officeDocument/2006/relationships/font" Target="fonts/RobotoSerifSemiBold-regular.fnt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latin typeface="Roboto Serif SemiBold"/>
                <a:ea typeface="Roboto Serif SemiBold"/>
                <a:cs typeface="Roboto Serif SemiBold"/>
                <a:sym typeface="Roboto Serif SemiBold"/>
              </a:rPr>
              <a:t>Hydraulic Arm to Robotic Arm Project</a:t>
            </a:r>
            <a:endParaRPr>
              <a:latin typeface="Roboto Serif SemiBold"/>
              <a:ea typeface="Roboto Serif SemiBold"/>
              <a:cs typeface="Roboto Serif SemiBold"/>
              <a:sym typeface="Roboto Serif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8" name="Shape 88"/>
        <p:cNvGrpSpPr/>
        <p:nvPr/>
      </p:nvGrpSpPr>
      <p:grpSpPr>
        <a:xfrm>
          <a:off x="0" y="0"/>
          <a:ext cx="0" cy="0"/>
          <a:chOff x="0" y="0"/>
          <a:chExt cx="0" cy="0"/>
        </a:xfrm>
      </p:grpSpPr>
      <p:sp>
        <p:nvSpPr>
          <p:cNvPr id="89" name="Google Shape;8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Montserrat"/>
                <a:ea typeface="Montserrat"/>
                <a:cs typeface="Montserrat"/>
                <a:sym typeface="Montserrat"/>
              </a:rPr>
              <a:t>Leaders</a:t>
            </a:r>
            <a:endParaRPr b="1">
              <a:latin typeface="Montserrat"/>
              <a:ea typeface="Montserrat"/>
              <a:cs typeface="Montserrat"/>
              <a:sym typeface="Montserrat"/>
            </a:endParaRPr>
          </a:p>
        </p:txBody>
      </p:sp>
      <p:sp>
        <p:nvSpPr>
          <p:cNvPr id="90" name="Google Shape;90;p2"/>
          <p:cNvSpPr txBox="1"/>
          <p:nvPr>
            <p:ph idx="1" type="body"/>
          </p:nvPr>
        </p:nvSpPr>
        <p:spPr>
          <a:xfrm>
            <a:off x="838200" y="1459151"/>
            <a:ext cx="10515600" cy="4717800"/>
          </a:xfrm>
          <a:prstGeom prst="rect">
            <a:avLst/>
          </a:pr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fontScale="70000" lnSpcReduction="10000"/>
          </a:bodyPr>
          <a:lstStyle/>
          <a:p>
            <a:pPr indent="0" lvl="0" marL="0" rtl="0" algn="l">
              <a:lnSpc>
                <a:spcPct val="115000"/>
              </a:lnSpc>
              <a:spcBef>
                <a:spcPts val="0"/>
              </a:spcBef>
              <a:spcAft>
                <a:spcPts val="0"/>
              </a:spcAft>
              <a:buClr>
                <a:schemeClr val="dk1"/>
              </a:buClr>
              <a:buSzPct val="104016"/>
              <a:buNone/>
            </a:pPr>
            <a:r>
              <a:rPr lang="en-US" sz="2692">
                <a:latin typeface="Times New Roman"/>
                <a:ea typeface="Times New Roman"/>
                <a:cs typeface="Times New Roman"/>
                <a:sym typeface="Times New Roman"/>
              </a:rPr>
              <a:t>T</a:t>
            </a:r>
            <a:r>
              <a:rPr lang="en-US" sz="3138">
                <a:latin typeface="Times New Roman"/>
                <a:ea typeface="Times New Roman"/>
                <a:cs typeface="Times New Roman"/>
                <a:sym typeface="Times New Roman"/>
              </a:rPr>
              <a:t>hose who feel that they can organize and lead a team effectively should apply with the Teacher as a Team Leader.  Leaders “own the company”.  </a:t>
            </a:r>
            <a:endParaRPr sz="3138">
              <a:latin typeface="Times New Roman"/>
              <a:ea typeface="Times New Roman"/>
              <a:cs typeface="Times New Roman"/>
              <a:sym typeface="Times New Roman"/>
            </a:endParaRPr>
          </a:p>
          <a:p>
            <a:pPr indent="-203602" lvl="0" marL="228600" rtl="0" algn="l">
              <a:lnSpc>
                <a:spcPct val="115000"/>
              </a:lnSpc>
              <a:spcBef>
                <a:spcPts val="1000"/>
              </a:spcBef>
              <a:spcAft>
                <a:spcPts val="0"/>
              </a:spcAft>
              <a:buClr>
                <a:schemeClr val="dk1"/>
              </a:buClr>
              <a:buSzPct val="100000"/>
              <a:buFont typeface="Times New Roman"/>
              <a:buChar char="•"/>
            </a:pPr>
            <a:r>
              <a:rPr lang="en-US" sz="3138">
                <a:latin typeface="Times New Roman"/>
                <a:ea typeface="Times New Roman"/>
                <a:cs typeface="Times New Roman"/>
                <a:sym typeface="Times New Roman"/>
              </a:rPr>
              <a:t>They will hire the other members of their team to fill specific roles.  </a:t>
            </a:r>
            <a:endParaRPr sz="3138">
              <a:latin typeface="Times New Roman"/>
              <a:ea typeface="Times New Roman"/>
              <a:cs typeface="Times New Roman"/>
              <a:sym typeface="Times New Roman"/>
            </a:endParaRPr>
          </a:p>
          <a:p>
            <a:pPr indent="-203602" lvl="0" marL="228600" rtl="0" algn="l">
              <a:lnSpc>
                <a:spcPct val="115000"/>
              </a:lnSpc>
              <a:spcBef>
                <a:spcPts val="1000"/>
              </a:spcBef>
              <a:spcAft>
                <a:spcPts val="0"/>
              </a:spcAft>
              <a:buClr>
                <a:schemeClr val="dk1"/>
              </a:buClr>
              <a:buSzPct val="100000"/>
              <a:buFont typeface="Times New Roman"/>
              <a:buChar char="•"/>
            </a:pPr>
            <a:r>
              <a:rPr lang="en-US" sz="3138">
                <a:latin typeface="Times New Roman"/>
                <a:ea typeface="Times New Roman"/>
                <a:cs typeface="Times New Roman"/>
                <a:sym typeface="Times New Roman"/>
              </a:rPr>
              <a:t>They determine the “base pay” of their employees.</a:t>
            </a:r>
            <a:endParaRPr sz="3138">
              <a:latin typeface="Times New Roman"/>
              <a:ea typeface="Times New Roman"/>
              <a:cs typeface="Times New Roman"/>
              <a:sym typeface="Times New Roman"/>
            </a:endParaRPr>
          </a:p>
          <a:p>
            <a:pPr indent="-203602" lvl="0" marL="228600" rtl="0" algn="l">
              <a:lnSpc>
                <a:spcPct val="115000"/>
              </a:lnSpc>
              <a:spcBef>
                <a:spcPts val="1000"/>
              </a:spcBef>
              <a:spcAft>
                <a:spcPts val="0"/>
              </a:spcAft>
              <a:buClr>
                <a:schemeClr val="dk1"/>
              </a:buClr>
              <a:buSzPct val="100000"/>
              <a:buFont typeface="Times New Roman"/>
              <a:buChar char="•"/>
            </a:pPr>
            <a:r>
              <a:rPr lang="en-US" sz="3138">
                <a:latin typeface="Times New Roman"/>
                <a:ea typeface="Times New Roman"/>
                <a:cs typeface="Times New Roman"/>
                <a:sym typeface="Times New Roman"/>
              </a:rPr>
              <a:t>They approve time off (bathroom breaks).</a:t>
            </a:r>
            <a:endParaRPr sz="3138">
              <a:latin typeface="Times New Roman"/>
              <a:ea typeface="Times New Roman"/>
              <a:cs typeface="Times New Roman"/>
              <a:sym typeface="Times New Roman"/>
            </a:endParaRPr>
          </a:p>
          <a:p>
            <a:pPr indent="-203602" lvl="0" marL="228600" rtl="0" algn="l">
              <a:lnSpc>
                <a:spcPct val="115000"/>
              </a:lnSpc>
              <a:spcBef>
                <a:spcPts val="1000"/>
              </a:spcBef>
              <a:spcAft>
                <a:spcPts val="0"/>
              </a:spcAft>
              <a:buClr>
                <a:schemeClr val="dk1"/>
              </a:buClr>
              <a:buSzPct val="100000"/>
              <a:buFont typeface="Times New Roman"/>
              <a:buChar char="•"/>
            </a:pPr>
            <a:r>
              <a:rPr lang="en-US" sz="3138">
                <a:latin typeface="Times New Roman"/>
                <a:ea typeface="Times New Roman"/>
                <a:cs typeface="Times New Roman"/>
                <a:sym typeface="Times New Roman"/>
              </a:rPr>
              <a:t>They will approve all designs.</a:t>
            </a:r>
            <a:endParaRPr sz="3138">
              <a:latin typeface="Times New Roman"/>
              <a:ea typeface="Times New Roman"/>
              <a:cs typeface="Times New Roman"/>
              <a:sym typeface="Times New Roman"/>
            </a:endParaRPr>
          </a:p>
          <a:p>
            <a:pPr indent="-203602" lvl="0" marL="228600" rtl="0" algn="l">
              <a:lnSpc>
                <a:spcPct val="115000"/>
              </a:lnSpc>
              <a:spcBef>
                <a:spcPts val="1000"/>
              </a:spcBef>
              <a:spcAft>
                <a:spcPts val="0"/>
              </a:spcAft>
              <a:buClr>
                <a:schemeClr val="dk1"/>
              </a:buClr>
              <a:buSzPct val="100000"/>
              <a:buFont typeface="Times New Roman"/>
              <a:buChar char="•"/>
            </a:pPr>
            <a:r>
              <a:rPr lang="en-US" sz="3138">
                <a:latin typeface="Times New Roman"/>
                <a:ea typeface="Times New Roman"/>
                <a:cs typeface="Times New Roman"/>
                <a:sym typeface="Times New Roman"/>
              </a:rPr>
              <a:t>They can let people go if it doesn’t work out so long as there has been a meeting with themselves, the person, and the teacher.  This is a last resort to maintain the effectiveness of the team.</a:t>
            </a:r>
            <a:endParaRPr sz="3138">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dk1"/>
              </a:buClr>
              <a:buSzPct val="89240"/>
              <a:buNone/>
            </a:pPr>
            <a:r>
              <a:rPr lang="en-US" sz="3138">
                <a:latin typeface="Times New Roman"/>
                <a:ea typeface="Times New Roman"/>
                <a:cs typeface="Times New Roman"/>
                <a:sym typeface="Times New Roman"/>
              </a:rPr>
              <a:t>Leaders will either receive full credit (if their project works) or no credit (if the their project fails).  They have the most at stake in the project, however, they also have the most power.</a:t>
            </a:r>
            <a:endParaRPr sz="3246"/>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4" name="Shape 94"/>
        <p:cNvGrpSpPr/>
        <p:nvPr/>
      </p:nvGrpSpPr>
      <p:grpSpPr>
        <a:xfrm>
          <a:off x="0" y="0"/>
          <a:ext cx="0" cy="0"/>
          <a:chOff x="0" y="0"/>
          <a:chExt cx="0" cy="0"/>
        </a:xfrm>
      </p:grpSpPr>
      <p:sp>
        <p:nvSpPr>
          <p:cNvPr id="95" name="Google Shape;95;p3"/>
          <p:cNvSpPr txBox="1"/>
          <p:nvPr>
            <p:ph type="title"/>
          </p:nvPr>
        </p:nvSpPr>
        <p:spPr>
          <a:xfrm>
            <a:off x="838200" y="365125"/>
            <a:ext cx="10515600" cy="94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Montserrat SemiBold"/>
                <a:ea typeface="Montserrat SemiBold"/>
                <a:cs typeface="Montserrat SemiBold"/>
                <a:sym typeface="Montserrat SemiBold"/>
              </a:rPr>
              <a:t>Hiring your Team</a:t>
            </a:r>
            <a:endParaRPr>
              <a:latin typeface="Montserrat SemiBold"/>
              <a:ea typeface="Montserrat SemiBold"/>
              <a:cs typeface="Montserrat SemiBold"/>
              <a:sym typeface="Montserrat SemiBold"/>
            </a:endParaRPr>
          </a:p>
        </p:txBody>
      </p:sp>
      <p:sp>
        <p:nvSpPr>
          <p:cNvPr id="96" name="Google Shape;96;p3"/>
          <p:cNvSpPr txBox="1"/>
          <p:nvPr>
            <p:ph idx="1" type="body"/>
          </p:nvPr>
        </p:nvSpPr>
        <p:spPr>
          <a:xfrm>
            <a:off x="838200" y="1313125"/>
            <a:ext cx="10515600" cy="5106900"/>
          </a:xfrm>
          <a:prstGeom prst="rect">
            <a:avLst/>
          </a:pr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0" lvl="0" marL="0" rtl="0" algn="l">
              <a:lnSpc>
                <a:spcPct val="115000"/>
              </a:lnSpc>
              <a:spcBef>
                <a:spcPts val="0"/>
              </a:spcBef>
              <a:spcAft>
                <a:spcPts val="0"/>
              </a:spcAft>
              <a:buClr>
                <a:schemeClr val="dk1"/>
              </a:buClr>
              <a:buSzPct val="100000"/>
              <a:buNone/>
            </a:pPr>
            <a:r>
              <a:rPr lang="en-US">
                <a:latin typeface="Times New Roman"/>
                <a:ea typeface="Times New Roman"/>
                <a:cs typeface="Times New Roman"/>
                <a:sym typeface="Times New Roman"/>
              </a:rPr>
              <a:t>Leaders will need to hire the following:</a:t>
            </a:r>
            <a:endParaRPr>
              <a:latin typeface="Times New Roman"/>
              <a:ea typeface="Times New Roman"/>
              <a:cs typeface="Times New Roman"/>
              <a:sym typeface="Times New Roman"/>
            </a:endParaRPr>
          </a:p>
          <a:p>
            <a:pPr indent="-514350" lvl="0" marL="514350" rtl="0" algn="l">
              <a:lnSpc>
                <a:spcPct val="115000"/>
              </a:lnSpc>
              <a:spcBef>
                <a:spcPts val="1000"/>
              </a:spcBef>
              <a:spcAft>
                <a:spcPts val="0"/>
              </a:spcAft>
              <a:buClr>
                <a:schemeClr val="dk1"/>
              </a:buClr>
              <a:buSzPct val="100000"/>
              <a:buFont typeface="Times New Roman"/>
              <a:buAutoNum type="arabicPeriod"/>
            </a:pPr>
            <a:r>
              <a:rPr lang="en-US">
                <a:latin typeface="Times New Roman"/>
                <a:ea typeface="Times New Roman"/>
                <a:cs typeface="Times New Roman"/>
                <a:sym typeface="Times New Roman"/>
              </a:rPr>
              <a:t>A Manager-Assistant Leader</a:t>
            </a:r>
            <a:endParaRPr>
              <a:latin typeface="Times New Roman"/>
              <a:ea typeface="Times New Roman"/>
              <a:cs typeface="Times New Roman"/>
              <a:sym typeface="Times New Roman"/>
            </a:endParaRPr>
          </a:p>
          <a:p>
            <a:pPr indent="-514350" lvl="0" marL="514350" rtl="0" algn="l">
              <a:lnSpc>
                <a:spcPct val="115000"/>
              </a:lnSpc>
              <a:spcBef>
                <a:spcPts val="1000"/>
              </a:spcBef>
              <a:spcAft>
                <a:spcPts val="0"/>
              </a:spcAft>
              <a:buClr>
                <a:schemeClr val="dk1"/>
              </a:buClr>
              <a:buSzPct val="100000"/>
              <a:buFont typeface="Times New Roman"/>
              <a:buAutoNum type="arabicPeriod"/>
            </a:pPr>
            <a:r>
              <a:rPr lang="en-US">
                <a:latin typeface="Times New Roman"/>
                <a:ea typeface="Times New Roman"/>
                <a:cs typeface="Times New Roman"/>
                <a:sym typeface="Times New Roman"/>
              </a:rPr>
              <a:t>Programmer-Takes the lead of the code that need to be written. </a:t>
            </a:r>
            <a:endParaRPr>
              <a:latin typeface="Times New Roman"/>
              <a:ea typeface="Times New Roman"/>
              <a:cs typeface="Times New Roman"/>
              <a:sym typeface="Times New Roman"/>
            </a:endParaRPr>
          </a:p>
          <a:p>
            <a:pPr indent="-514350" lvl="0" marL="514350" rtl="0" algn="l">
              <a:lnSpc>
                <a:spcPct val="115000"/>
              </a:lnSpc>
              <a:spcBef>
                <a:spcPts val="1000"/>
              </a:spcBef>
              <a:spcAft>
                <a:spcPts val="0"/>
              </a:spcAft>
              <a:buClr>
                <a:schemeClr val="dk1"/>
              </a:buClr>
              <a:buSzPct val="100000"/>
              <a:buFont typeface="Times New Roman"/>
              <a:buAutoNum type="arabicPeriod"/>
            </a:pPr>
            <a:r>
              <a:rPr lang="en-US">
                <a:latin typeface="Times New Roman"/>
                <a:ea typeface="Times New Roman"/>
                <a:cs typeface="Times New Roman"/>
                <a:sym typeface="Times New Roman"/>
              </a:rPr>
              <a:t>An Equipment Specialist-Manages equipment used and makes sure there is limited waste</a:t>
            </a:r>
            <a:endParaRPr>
              <a:latin typeface="Times New Roman"/>
              <a:ea typeface="Times New Roman"/>
              <a:cs typeface="Times New Roman"/>
              <a:sym typeface="Times New Roman"/>
            </a:endParaRPr>
          </a:p>
          <a:p>
            <a:pPr indent="-514350" lvl="0" marL="514350" rtl="0" algn="l">
              <a:lnSpc>
                <a:spcPct val="115000"/>
              </a:lnSpc>
              <a:spcBef>
                <a:spcPts val="1000"/>
              </a:spcBef>
              <a:spcAft>
                <a:spcPts val="0"/>
              </a:spcAft>
              <a:buClr>
                <a:schemeClr val="dk1"/>
              </a:buClr>
              <a:buSzPct val="100000"/>
              <a:buFont typeface="Times New Roman"/>
              <a:buAutoNum type="arabicPeriod"/>
            </a:pPr>
            <a:r>
              <a:rPr lang="en-US">
                <a:latin typeface="Times New Roman"/>
                <a:ea typeface="Times New Roman"/>
                <a:cs typeface="Times New Roman"/>
                <a:sym typeface="Times New Roman"/>
              </a:rPr>
              <a:t>An Engineer-Oversees the design of the blueprints and the construction of the structure.  Everyone must participate.  The engineer leads the process under the direction of the leader.</a:t>
            </a:r>
            <a:endParaRPr>
              <a:latin typeface="Times New Roman"/>
              <a:ea typeface="Times New Roman"/>
              <a:cs typeface="Times New Roman"/>
              <a:sym typeface="Times New Roman"/>
            </a:endParaRPr>
          </a:p>
          <a:p>
            <a:pPr indent="-514350" lvl="0" marL="514350" rtl="0" algn="l">
              <a:lnSpc>
                <a:spcPct val="115000"/>
              </a:lnSpc>
              <a:spcBef>
                <a:spcPts val="1000"/>
              </a:spcBef>
              <a:spcAft>
                <a:spcPts val="0"/>
              </a:spcAft>
              <a:buClr>
                <a:schemeClr val="dk1"/>
              </a:buClr>
              <a:buSzPct val="100000"/>
              <a:buFont typeface="Times New Roman"/>
              <a:buAutoNum type="arabicPeriod"/>
            </a:pPr>
            <a:r>
              <a:rPr lang="en-US">
                <a:latin typeface="Times New Roman"/>
                <a:ea typeface="Times New Roman"/>
                <a:cs typeface="Times New Roman"/>
                <a:sym typeface="Times New Roman"/>
              </a:rPr>
              <a:t>An Advertisement Specialist-Records the process to advertise it to those needing to be invested in the project outside the team.</a:t>
            </a:r>
            <a:endParaRPr>
              <a:latin typeface="Times New Roman"/>
              <a:ea typeface="Times New Roman"/>
              <a:cs typeface="Times New Roman"/>
              <a:sym typeface="Times New Roman"/>
            </a:endParaRPr>
          </a:p>
          <a:p>
            <a:pPr indent="-514350" lvl="0" marL="514350" rtl="0" algn="l">
              <a:lnSpc>
                <a:spcPct val="115000"/>
              </a:lnSpc>
              <a:spcBef>
                <a:spcPts val="1000"/>
              </a:spcBef>
              <a:spcAft>
                <a:spcPts val="0"/>
              </a:spcAft>
              <a:buClr>
                <a:schemeClr val="dk1"/>
              </a:buClr>
              <a:buSzPct val="100000"/>
              <a:buFont typeface="Times New Roman"/>
              <a:buAutoNum type="arabicPeriod"/>
            </a:pPr>
            <a:r>
              <a:rPr lang="en-US">
                <a:latin typeface="Times New Roman"/>
                <a:ea typeface="Times New Roman"/>
                <a:cs typeface="Times New Roman"/>
                <a:sym typeface="Times New Roman"/>
              </a:rPr>
              <a:t>Labor-General worker.  No title or power. </a:t>
            </a:r>
            <a:endParaRPr>
              <a:latin typeface="Times New Roman"/>
              <a:ea typeface="Times New Roman"/>
              <a:cs typeface="Times New Roman"/>
              <a:sym typeface="Times New Roman"/>
            </a:endParaRPr>
          </a:p>
          <a:p>
            <a:pPr indent="0" lvl="0" marL="0" rtl="0" algn="l">
              <a:lnSpc>
                <a:spcPct val="115000"/>
              </a:lnSpc>
              <a:spcBef>
                <a:spcPts val="1000"/>
              </a:spcBef>
              <a:spcAft>
                <a:spcPts val="0"/>
              </a:spcAft>
              <a:buClr>
                <a:schemeClr val="dk1"/>
              </a:buClr>
              <a:buSzPct val="100000"/>
              <a:buNone/>
            </a:pPr>
            <a:r>
              <a:rPr lang="en-US">
                <a:latin typeface="Times New Roman"/>
                <a:ea typeface="Times New Roman"/>
                <a:cs typeface="Times New Roman"/>
                <a:sym typeface="Times New Roman"/>
              </a:rPr>
              <a:t>You have 2 points per team member plus 1.  So, if you have 3 members you have 2 x 3 +1 = 7 points to divide amongst your team.  You do not need to give out equal points.  This is their “base pay” for the project.  They get it so long as the keep their job whether the project works or not.  Those holding the most important roles may be payed more than those that hold lesser valued ones.  If the project is a success and is accepted by the share holders, all members can earn a 4 if they turn in their journals.</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0" name="Shape 100"/>
        <p:cNvGrpSpPr/>
        <p:nvPr/>
      </p:nvGrpSpPr>
      <p:grpSpPr>
        <a:xfrm>
          <a:off x="0" y="0"/>
          <a:ext cx="0" cy="0"/>
          <a:chOff x="0" y="0"/>
          <a:chExt cx="0" cy="0"/>
        </a:xfrm>
      </p:grpSpPr>
      <p:sp>
        <p:nvSpPr>
          <p:cNvPr id="101" name="Google Shape;101;p4"/>
          <p:cNvSpPr txBox="1"/>
          <p:nvPr>
            <p:ph type="title"/>
          </p:nvPr>
        </p:nvSpPr>
        <p:spPr>
          <a:xfrm>
            <a:off x="838200" y="365125"/>
            <a:ext cx="10515600" cy="98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Montserrat SemiBold"/>
                <a:ea typeface="Montserrat SemiBold"/>
                <a:cs typeface="Montserrat SemiBold"/>
                <a:sym typeface="Montserrat SemiBold"/>
              </a:rPr>
              <a:t>Journals</a:t>
            </a:r>
            <a:endParaRPr>
              <a:latin typeface="Montserrat SemiBold"/>
              <a:ea typeface="Montserrat SemiBold"/>
              <a:cs typeface="Montserrat SemiBold"/>
              <a:sym typeface="Montserrat SemiBold"/>
            </a:endParaRPr>
          </a:p>
        </p:txBody>
      </p:sp>
      <p:sp>
        <p:nvSpPr>
          <p:cNvPr id="102" name="Google Shape;102;p4"/>
          <p:cNvSpPr txBox="1"/>
          <p:nvPr>
            <p:ph idx="1" type="body"/>
          </p:nvPr>
        </p:nvSpPr>
        <p:spPr>
          <a:xfrm>
            <a:off x="838200" y="1258525"/>
            <a:ext cx="10515600" cy="4961100"/>
          </a:xfrm>
          <a:prstGeom prst="rect">
            <a:avLst/>
          </a:pr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5000"/>
              </a:lnSpc>
              <a:spcBef>
                <a:spcPts val="0"/>
              </a:spcBef>
              <a:spcAft>
                <a:spcPts val="0"/>
              </a:spcAft>
              <a:buClr>
                <a:schemeClr val="dk1"/>
              </a:buClr>
              <a:buSzPts val="1960"/>
              <a:buNone/>
            </a:pPr>
            <a:r>
              <a:rPr lang="en-US" sz="2260"/>
              <a:t>The process needs to be documented.  Each person needs to record a daily report of what they did and how they applied learned material from class to the project.  Journals will include:</a:t>
            </a:r>
            <a:endParaRPr sz="2260"/>
          </a:p>
          <a:p>
            <a:pPr indent="-207645" lvl="0" marL="228600" rtl="0" algn="l">
              <a:lnSpc>
                <a:spcPct val="95000"/>
              </a:lnSpc>
              <a:spcBef>
                <a:spcPts val="1000"/>
              </a:spcBef>
              <a:spcAft>
                <a:spcPts val="0"/>
              </a:spcAft>
              <a:buClr>
                <a:schemeClr val="dk1"/>
              </a:buClr>
              <a:buSzPts val="2260"/>
              <a:buChar char="•"/>
            </a:pPr>
            <a:r>
              <a:rPr lang="en-US" sz="2260"/>
              <a:t>What you did with your specific role that day</a:t>
            </a:r>
            <a:endParaRPr sz="2260"/>
          </a:p>
          <a:p>
            <a:pPr indent="-207645" lvl="0" marL="228600" rtl="0" algn="l">
              <a:lnSpc>
                <a:spcPct val="95000"/>
              </a:lnSpc>
              <a:spcBef>
                <a:spcPts val="1000"/>
              </a:spcBef>
              <a:spcAft>
                <a:spcPts val="0"/>
              </a:spcAft>
              <a:buClr>
                <a:schemeClr val="dk1"/>
              </a:buClr>
              <a:buSzPts val="2260"/>
              <a:buChar char="•"/>
            </a:pPr>
            <a:r>
              <a:rPr lang="en-US" sz="2260"/>
              <a:t>How you helped with the general work that needed to me done</a:t>
            </a:r>
            <a:endParaRPr sz="2260"/>
          </a:p>
          <a:p>
            <a:pPr indent="-207645" lvl="0" marL="228600" rtl="0" algn="l">
              <a:lnSpc>
                <a:spcPct val="95000"/>
              </a:lnSpc>
              <a:spcBef>
                <a:spcPts val="1000"/>
              </a:spcBef>
              <a:spcAft>
                <a:spcPts val="0"/>
              </a:spcAft>
              <a:buClr>
                <a:schemeClr val="dk1"/>
              </a:buClr>
              <a:buSzPts val="2260"/>
              <a:buChar char="•"/>
            </a:pPr>
            <a:r>
              <a:rPr lang="en-US" sz="2260"/>
              <a:t>How far your team got</a:t>
            </a:r>
            <a:endParaRPr sz="2260"/>
          </a:p>
          <a:p>
            <a:pPr indent="-207645" lvl="0" marL="228600" rtl="0" algn="l">
              <a:lnSpc>
                <a:spcPct val="95000"/>
              </a:lnSpc>
              <a:spcBef>
                <a:spcPts val="1000"/>
              </a:spcBef>
              <a:spcAft>
                <a:spcPts val="0"/>
              </a:spcAft>
              <a:buClr>
                <a:schemeClr val="dk1"/>
              </a:buClr>
              <a:buSzPts val="2260"/>
              <a:buChar char="•"/>
            </a:pPr>
            <a:r>
              <a:rPr lang="en-US" sz="2260"/>
              <a:t>What problems need to be worked out</a:t>
            </a:r>
            <a:endParaRPr sz="2260"/>
          </a:p>
          <a:p>
            <a:pPr indent="-207645" lvl="0" marL="228600" rtl="0" algn="l">
              <a:lnSpc>
                <a:spcPct val="95000"/>
              </a:lnSpc>
              <a:spcBef>
                <a:spcPts val="1000"/>
              </a:spcBef>
              <a:spcAft>
                <a:spcPts val="0"/>
              </a:spcAft>
              <a:buClr>
                <a:schemeClr val="dk1"/>
              </a:buClr>
              <a:buSzPts val="2260"/>
              <a:buChar char="•"/>
            </a:pPr>
            <a:r>
              <a:rPr lang="en-US" sz="2260"/>
              <a:t>A plan for the next class periods time</a:t>
            </a:r>
            <a:endParaRPr sz="2260"/>
          </a:p>
          <a:p>
            <a:pPr indent="-207645" lvl="0" marL="228600" rtl="0" algn="l">
              <a:lnSpc>
                <a:spcPct val="95000"/>
              </a:lnSpc>
              <a:spcBef>
                <a:spcPts val="1000"/>
              </a:spcBef>
              <a:spcAft>
                <a:spcPts val="0"/>
              </a:spcAft>
              <a:buClr>
                <a:schemeClr val="dk1"/>
              </a:buClr>
              <a:buSzPts val="2260"/>
              <a:buChar char="•"/>
            </a:pPr>
            <a:r>
              <a:rPr lang="en-US" sz="2260"/>
              <a:t>Leaders should include changes they think need to be made to the team to move forward effectively</a:t>
            </a:r>
            <a:endParaRPr sz="2260"/>
          </a:p>
          <a:p>
            <a:pPr indent="0" lvl="0" marL="0" rtl="0" algn="l">
              <a:lnSpc>
                <a:spcPct val="95000"/>
              </a:lnSpc>
              <a:spcBef>
                <a:spcPts val="1000"/>
              </a:spcBef>
              <a:spcAft>
                <a:spcPts val="0"/>
              </a:spcAft>
              <a:buClr>
                <a:schemeClr val="dk1"/>
              </a:buClr>
              <a:buSzPts val="1960"/>
              <a:buNone/>
            </a:pPr>
            <a:r>
              <a:rPr lang="en-US" sz="2260"/>
              <a:t>These will be turned in at the end to improve your grade.  Leaders can check accuracy of the journals of the team.  </a:t>
            </a:r>
            <a:endParaRPr sz="226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6" name="Shape 106"/>
        <p:cNvGrpSpPr/>
        <p:nvPr/>
      </p:nvGrpSpPr>
      <p:grpSpPr>
        <a:xfrm>
          <a:off x="0" y="0"/>
          <a:ext cx="0" cy="0"/>
          <a:chOff x="0" y="0"/>
          <a:chExt cx="0" cy="0"/>
        </a:xfrm>
      </p:grpSpPr>
      <p:sp>
        <p:nvSpPr>
          <p:cNvPr id="107" name="Google Shape;10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Montserrat SemiBold"/>
                <a:ea typeface="Montserrat SemiBold"/>
                <a:cs typeface="Montserrat SemiBold"/>
                <a:sym typeface="Montserrat SemiBold"/>
              </a:rPr>
              <a:t>When selecting your team…</a:t>
            </a:r>
            <a:endParaRPr>
              <a:latin typeface="Montserrat SemiBold"/>
              <a:ea typeface="Montserrat SemiBold"/>
              <a:cs typeface="Montserrat SemiBold"/>
              <a:sym typeface="Montserrat SemiBold"/>
            </a:endParaRPr>
          </a:p>
        </p:txBody>
      </p:sp>
      <p:sp>
        <p:nvSpPr>
          <p:cNvPr id="108" name="Google Shape;108;p5"/>
          <p:cNvSpPr txBox="1"/>
          <p:nvPr>
            <p:ph idx="1" type="body"/>
          </p:nvPr>
        </p:nvSpPr>
        <p:spPr>
          <a:xfrm>
            <a:off x="838200" y="1532101"/>
            <a:ext cx="10515600" cy="4644900"/>
          </a:xfrm>
          <a:prstGeom prst="rect">
            <a:avLst/>
          </a:pr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latin typeface="Times New Roman"/>
                <a:ea typeface="Times New Roman"/>
                <a:cs typeface="Times New Roman"/>
                <a:sym typeface="Times New Roman"/>
              </a:rPr>
              <a:t>As a leader you need to:</a:t>
            </a:r>
            <a:endParaRPr>
              <a:latin typeface="Times New Roman"/>
              <a:ea typeface="Times New Roman"/>
              <a:cs typeface="Times New Roman"/>
              <a:sym typeface="Times New Roman"/>
            </a:endParaRPr>
          </a:p>
          <a:p>
            <a:pPr indent="-241935" lvl="0" marL="228600" rtl="0" algn="l">
              <a:lnSpc>
                <a:spcPct val="90000"/>
              </a:lnSpc>
              <a:spcBef>
                <a:spcPts val="1000"/>
              </a:spcBef>
              <a:spcAft>
                <a:spcPts val="0"/>
              </a:spcAft>
              <a:buClr>
                <a:schemeClr val="dk1"/>
              </a:buClr>
              <a:buSzPts val="2800"/>
              <a:buFont typeface="Times New Roman"/>
              <a:buChar char="•"/>
            </a:pPr>
            <a:r>
              <a:rPr lang="en-US">
                <a:latin typeface="Times New Roman"/>
                <a:ea typeface="Times New Roman"/>
                <a:cs typeface="Times New Roman"/>
                <a:sym typeface="Times New Roman"/>
              </a:rPr>
              <a:t>Identify the most important roles to the least important and how much you are willing to pay for each.</a:t>
            </a:r>
            <a:endParaRPr>
              <a:latin typeface="Times New Roman"/>
              <a:ea typeface="Times New Roman"/>
              <a:cs typeface="Times New Roman"/>
              <a:sym typeface="Times New Roman"/>
            </a:endParaRPr>
          </a:p>
          <a:p>
            <a:pPr indent="-241935" lvl="0" marL="228600" rtl="0" algn="l">
              <a:lnSpc>
                <a:spcPct val="90000"/>
              </a:lnSpc>
              <a:spcBef>
                <a:spcPts val="1000"/>
              </a:spcBef>
              <a:spcAft>
                <a:spcPts val="0"/>
              </a:spcAft>
              <a:buClr>
                <a:schemeClr val="dk1"/>
              </a:buClr>
              <a:buSzPts val="2800"/>
              <a:buFont typeface="Times New Roman"/>
              <a:buChar char="•"/>
            </a:pPr>
            <a:r>
              <a:rPr lang="en-US">
                <a:latin typeface="Times New Roman"/>
                <a:ea typeface="Times New Roman"/>
                <a:cs typeface="Times New Roman"/>
                <a:sym typeface="Times New Roman"/>
              </a:rPr>
              <a:t>Interview classmate to find the best fit for the job.</a:t>
            </a:r>
            <a:endParaRPr>
              <a:latin typeface="Times New Roman"/>
              <a:ea typeface="Times New Roman"/>
              <a:cs typeface="Times New Roman"/>
              <a:sym typeface="Times New Roman"/>
            </a:endParaRPr>
          </a:p>
          <a:p>
            <a:pPr indent="-241935" lvl="0" marL="228600" rtl="0" algn="l">
              <a:lnSpc>
                <a:spcPct val="90000"/>
              </a:lnSpc>
              <a:spcBef>
                <a:spcPts val="1000"/>
              </a:spcBef>
              <a:spcAft>
                <a:spcPts val="0"/>
              </a:spcAft>
              <a:buClr>
                <a:schemeClr val="dk1"/>
              </a:buClr>
              <a:buSzPts val="2800"/>
              <a:buFont typeface="Times New Roman"/>
              <a:buChar char="•"/>
            </a:pPr>
            <a:r>
              <a:rPr lang="en-US">
                <a:latin typeface="Times New Roman"/>
                <a:ea typeface="Times New Roman"/>
                <a:cs typeface="Times New Roman"/>
                <a:sym typeface="Times New Roman"/>
              </a:rPr>
              <a:t>Negotiate their base pay(points)</a:t>
            </a:r>
            <a:endParaRPr>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For those applying for jobs:</a:t>
            </a:r>
            <a:endParaRPr>
              <a:latin typeface="Times New Roman"/>
              <a:ea typeface="Times New Roman"/>
              <a:cs typeface="Times New Roman"/>
              <a:sym typeface="Times New Roman"/>
            </a:endParaRPr>
          </a:p>
          <a:p>
            <a:pPr indent="-241935" lvl="0" marL="228600" rtl="0" algn="l">
              <a:lnSpc>
                <a:spcPct val="90000"/>
              </a:lnSpc>
              <a:spcBef>
                <a:spcPts val="1000"/>
              </a:spcBef>
              <a:spcAft>
                <a:spcPts val="0"/>
              </a:spcAft>
              <a:buClr>
                <a:schemeClr val="dk1"/>
              </a:buClr>
              <a:buSzPts val="2800"/>
              <a:buFont typeface="Times New Roman"/>
              <a:buChar char="•"/>
            </a:pPr>
            <a:r>
              <a:rPr lang="en-US">
                <a:latin typeface="Times New Roman"/>
                <a:ea typeface="Times New Roman"/>
                <a:cs typeface="Times New Roman"/>
                <a:sym typeface="Times New Roman"/>
              </a:rPr>
              <a:t>Determine the job you want and the jobs you best qualify for.</a:t>
            </a:r>
            <a:endParaRPr>
              <a:latin typeface="Times New Roman"/>
              <a:ea typeface="Times New Roman"/>
              <a:cs typeface="Times New Roman"/>
              <a:sym typeface="Times New Roman"/>
            </a:endParaRPr>
          </a:p>
          <a:p>
            <a:pPr indent="-241935" lvl="0" marL="228600" rtl="0" algn="l">
              <a:lnSpc>
                <a:spcPct val="90000"/>
              </a:lnSpc>
              <a:spcBef>
                <a:spcPts val="1000"/>
              </a:spcBef>
              <a:spcAft>
                <a:spcPts val="0"/>
              </a:spcAft>
              <a:buClr>
                <a:schemeClr val="dk1"/>
              </a:buClr>
              <a:buSzPts val="2800"/>
              <a:buFont typeface="Times New Roman"/>
              <a:buChar char="•"/>
            </a:pPr>
            <a:r>
              <a:rPr lang="en-US">
                <a:latin typeface="Times New Roman"/>
                <a:ea typeface="Times New Roman"/>
                <a:cs typeface="Times New Roman"/>
                <a:sym typeface="Times New Roman"/>
              </a:rPr>
              <a:t>Make a list of reasons you are the best fit.</a:t>
            </a:r>
            <a:endParaRPr>
              <a:latin typeface="Times New Roman"/>
              <a:ea typeface="Times New Roman"/>
              <a:cs typeface="Times New Roman"/>
              <a:sym typeface="Times New Roman"/>
            </a:endParaRPr>
          </a:p>
          <a:p>
            <a:pPr indent="-241935" lvl="0" marL="228600" rtl="0" algn="l">
              <a:lnSpc>
                <a:spcPct val="90000"/>
              </a:lnSpc>
              <a:spcBef>
                <a:spcPts val="1000"/>
              </a:spcBef>
              <a:spcAft>
                <a:spcPts val="0"/>
              </a:spcAft>
              <a:buClr>
                <a:schemeClr val="dk1"/>
              </a:buClr>
              <a:buSzPts val="2800"/>
              <a:buFont typeface="Times New Roman"/>
              <a:buChar char="•"/>
            </a:pPr>
            <a:r>
              <a:rPr lang="en-US">
                <a:latin typeface="Times New Roman"/>
                <a:ea typeface="Times New Roman"/>
                <a:cs typeface="Times New Roman"/>
                <a:sym typeface="Times New Roman"/>
              </a:rPr>
              <a:t>Find a leader you trust to apply to.</a:t>
            </a:r>
            <a:endParaRPr>
              <a:latin typeface="Times New Roman"/>
              <a:ea typeface="Times New Roman"/>
              <a:cs typeface="Times New Roman"/>
              <a:sym typeface="Times New Roman"/>
            </a:endParaRPr>
          </a:p>
          <a:p>
            <a:pPr indent="-241935" lvl="0" marL="228600" rtl="0" algn="l">
              <a:lnSpc>
                <a:spcPct val="90000"/>
              </a:lnSpc>
              <a:spcBef>
                <a:spcPts val="1000"/>
              </a:spcBef>
              <a:spcAft>
                <a:spcPts val="0"/>
              </a:spcAft>
              <a:buClr>
                <a:schemeClr val="dk1"/>
              </a:buClr>
              <a:buSzPts val="2800"/>
              <a:buFont typeface="Times New Roman"/>
              <a:buChar char="•"/>
            </a:pPr>
            <a:r>
              <a:rPr lang="en-US">
                <a:latin typeface="Times New Roman"/>
                <a:ea typeface="Times New Roman"/>
                <a:cs typeface="Times New Roman"/>
                <a:sym typeface="Times New Roman"/>
              </a:rPr>
              <a:t>Negotiate your base pay (points)</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2" name="Shape 112"/>
        <p:cNvGrpSpPr/>
        <p:nvPr/>
      </p:nvGrpSpPr>
      <p:grpSpPr>
        <a:xfrm>
          <a:off x="0" y="0"/>
          <a:ext cx="0" cy="0"/>
          <a:chOff x="0" y="0"/>
          <a:chExt cx="0" cy="0"/>
        </a:xfrm>
      </p:grpSpPr>
      <p:sp>
        <p:nvSpPr>
          <p:cNvPr id="113" name="Google Shape;11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Montserrat SemiBold"/>
                <a:ea typeface="Montserrat SemiBold"/>
                <a:cs typeface="Montserrat SemiBold"/>
                <a:sym typeface="Montserrat SemiBold"/>
              </a:rPr>
              <a:t>Build your Team to Win…</a:t>
            </a:r>
            <a:endParaRPr>
              <a:latin typeface="Montserrat SemiBold"/>
              <a:ea typeface="Montserrat SemiBold"/>
              <a:cs typeface="Montserrat SemiBold"/>
              <a:sym typeface="Montserrat SemiBold"/>
            </a:endParaRPr>
          </a:p>
        </p:txBody>
      </p:sp>
      <p:sp>
        <p:nvSpPr>
          <p:cNvPr id="114" name="Google Shape;114;p6"/>
          <p:cNvSpPr txBox="1"/>
          <p:nvPr>
            <p:ph idx="1" type="body"/>
          </p:nvPr>
        </p:nvSpPr>
        <p:spPr>
          <a:xfrm>
            <a:off x="838200" y="1690700"/>
            <a:ext cx="10515600" cy="4486200"/>
          </a:xfrm>
          <a:prstGeom prst="rect">
            <a:avLst/>
          </a:prstGeom>
          <a:no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3900">
                <a:latin typeface="Times New Roman"/>
                <a:ea typeface="Times New Roman"/>
                <a:cs typeface="Times New Roman"/>
                <a:sym typeface="Times New Roman"/>
              </a:rPr>
              <a:t>As leaders and interviewees find the strongest combination that will lead to the greatest results.  Don’t focus on friendship, focus on what will be effective!</a:t>
            </a:r>
            <a:endParaRPr sz="39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sz="39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rPr lang="en-US" sz="3900">
                <a:latin typeface="Times New Roman"/>
                <a:ea typeface="Times New Roman"/>
                <a:cs typeface="Times New Roman"/>
                <a:sym typeface="Times New Roman"/>
              </a:rPr>
              <a:t>Good Luck!</a:t>
            </a:r>
            <a:endParaRPr sz="39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2025-08-26T14:23:39Z</dcterms:created>
  <dc:creator>Robert Nelson</dc:creator>
</cp:coreProperties>
</file>